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97" r:id="rId4"/>
    <p:sldId id="298" r:id="rId5"/>
    <p:sldId id="301" r:id="rId6"/>
    <p:sldId id="299" r:id="rId7"/>
    <p:sldId id="296" r:id="rId8"/>
    <p:sldId id="302" r:id="rId9"/>
    <p:sldId id="303" r:id="rId10"/>
    <p:sldId id="30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lly Blancett" initials="MB" lastIdx="0" clrIdx="0">
    <p:extLst>
      <p:ext uri="{19B8F6BF-5375-455C-9EA6-DF929625EA0E}">
        <p15:presenceInfo xmlns:p15="http://schemas.microsoft.com/office/powerpoint/2012/main" userId="S-1-5-21-2613503727-1553357937-2150718590-1835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004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6528" autoAdjust="0"/>
  </p:normalViewPr>
  <p:slideViewPr>
    <p:cSldViewPr snapToGrid="0" snapToObjects="1">
      <p:cViewPr varScale="1">
        <p:scale>
          <a:sx n="74" d="100"/>
          <a:sy n="74" d="100"/>
        </p:scale>
        <p:origin x="131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0CE1-1AB7-9946-9680-C420ED186DB0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25F17-0D5D-5A4D-ACBB-B9B0FBA5D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78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0CE1-1AB7-9946-9680-C420ED186DB0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25F17-0D5D-5A4D-ACBB-B9B0FBA5D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61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0CE1-1AB7-9946-9680-C420ED186DB0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25F17-0D5D-5A4D-ACBB-B9B0FBA5D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2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0CE1-1AB7-9946-9680-C420ED186DB0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25F17-0D5D-5A4D-ACBB-B9B0FBA5D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4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0CE1-1AB7-9946-9680-C420ED186DB0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25F17-0D5D-5A4D-ACBB-B9B0FBA5D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56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0CE1-1AB7-9946-9680-C420ED186DB0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25F17-0D5D-5A4D-ACBB-B9B0FBA5D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88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0CE1-1AB7-9946-9680-C420ED186DB0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25F17-0D5D-5A4D-ACBB-B9B0FBA5D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9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0CE1-1AB7-9946-9680-C420ED186DB0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25F17-0D5D-5A4D-ACBB-B9B0FBA5D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77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0CE1-1AB7-9946-9680-C420ED186DB0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25F17-0D5D-5A4D-ACBB-B9B0FBA5D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9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0CE1-1AB7-9946-9680-C420ED186DB0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25F17-0D5D-5A4D-ACBB-B9B0FBA5D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91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0CE1-1AB7-9946-9680-C420ED186DB0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25F17-0D5D-5A4D-ACBB-B9B0FBA5D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1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00CE1-1AB7-9946-9680-C420ED186DB0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25F17-0D5D-5A4D-ACBB-B9B0FBA5D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44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esh.ai"/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845">
            <a:off x="-1699441" y="4577482"/>
            <a:ext cx="11930880" cy="8275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08169"/>
            <a:ext cx="7772400" cy="1270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FFCC00"/>
                </a:solidFill>
                <a:latin typeface="United Serif SemiExt Light"/>
                <a:cs typeface="United Serif SemiExt Light"/>
              </a:rPr>
              <a:t>Media Relations Manager</a:t>
            </a:r>
            <a:endParaRPr lang="en-US" sz="4000" dirty="0">
              <a:solidFill>
                <a:srgbClr val="FFCC00"/>
              </a:solidFill>
              <a:latin typeface="United Serif SemiExt Light"/>
              <a:cs typeface="United Serif SemiExt Light"/>
            </a:endParaRPr>
          </a:p>
        </p:txBody>
      </p:sp>
      <p:pic>
        <p:nvPicPr>
          <p:cNvPr id="12" name="Picture 11" descr="logo_stacked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23" y="5960535"/>
            <a:ext cx="505736" cy="61383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78933" y="3259635"/>
            <a:ext cx="4013200" cy="0"/>
          </a:xfrm>
          <a:prstGeom prst="line">
            <a:avLst/>
          </a:prstGeom>
          <a:ln w="12700">
            <a:solidFill>
              <a:srgbClr val="FFCC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78933" y="3446023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CC00"/>
                </a:solidFill>
                <a:latin typeface="United Sans Reg Light"/>
              </a:rPr>
              <a:t>Molly Blancett</a:t>
            </a:r>
            <a:endParaRPr lang="en-US" sz="2000" dirty="0">
              <a:solidFill>
                <a:srgbClr val="FFCC00"/>
              </a:solidFill>
              <a:latin typeface="United Sans Reg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698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esh.ai"/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845">
            <a:off x="-1699441" y="4577482"/>
            <a:ext cx="11930880" cy="8275755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685800" y="2187925"/>
            <a:ext cx="6866467" cy="387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00"/>
              </a:spcAft>
              <a:buSzPct val="75000"/>
            </a:pPr>
            <a:r>
              <a:rPr lang="en-US" sz="2800" b="1" dirty="0">
                <a:solidFill>
                  <a:srgbClr val="FFCC00"/>
                </a:solidFill>
                <a:latin typeface="United Sans Reg Light"/>
                <a:cs typeface="United Sans Reg Light"/>
              </a:rPr>
              <a:t>Molly Blancett</a:t>
            </a:r>
            <a:br>
              <a:rPr lang="en-US" sz="2800" b="1" dirty="0">
                <a:solidFill>
                  <a:srgbClr val="FFCC00"/>
                </a:solidFill>
                <a:latin typeface="United Sans Reg Light"/>
                <a:cs typeface="United Sans Reg Light"/>
              </a:rPr>
            </a:br>
            <a:endParaRPr lang="en-US" sz="2800" b="1" dirty="0">
              <a:solidFill>
                <a:srgbClr val="FFCC00"/>
              </a:solidFill>
              <a:latin typeface="United Sans Reg Light"/>
              <a:cs typeface="United Sans Reg Light"/>
            </a:endParaRPr>
          </a:p>
          <a:p>
            <a:pPr>
              <a:spcAft>
                <a:spcPts val="400"/>
              </a:spcAft>
              <a:buSzPct val="75000"/>
            </a:pPr>
            <a:r>
              <a:rPr lang="en-US" sz="2800" dirty="0">
                <a:solidFill>
                  <a:srgbClr val="FFCC00"/>
                </a:solidFill>
                <a:latin typeface="United Sans Reg Light"/>
                <a:cs typeface="United Sans Reg Light"/>
              </a:rPr>
              <a:t>blancett@uoregon.edu</a:t>
            </a:r>
            <a:br>
              <a:rPr lang="en-US" sz="2800" dirty="0">
                <a:solidFill>
                  <a:srgbClr val="FFCC00"/>
                </a:solidFill>
                <a:latin typeface="United Sans Reg Light"/>
                <a:cs typeface="United Sans Reg Light"/>
              </a:rPr>
            </a:br>
            <a:r>
              <a:rPr lang="en-US" sz="2800" dirty="0">
                <a:solidFill>
                  <a:srgbClr val="FFCC00"/>
                </a:solidFill>
                <a:latin typeface="United Sans Reg Light"/>
                <a:cs typeface="United Sans Reg Light"/>
              </a:rPr>
              <a:t/>
            </a:r>
            <a:br>
              <a:rPr lang="en-US" sz="2800" dirty="0">
                <a:solidFill>
                  <a:srgbClr val="FFCC00"/>
                </a:solidFill>
                <a:latin typeface="United Sans Reg Light"/>
                <a:cs typeface="United Sans Reg Light"/>
              </a:rPr>
            </a:br>
            <a:r>
              <a:rPr lang="en-US" sz="2800" dirty="0">
                <a:solidFill>
                  <a:srgbClr val="FFCC00"/>
                </a:solidFill>
                <a:latin typeface="United Sans Reg Light"/>
                <a:cs typeface="United Sans Reg Light"/>
              </a:rPr>
              <a:t>6-9134</a:t>
            </a:r>
            <a:br>
              <a:rPr lang="en-US" sz="2800" dirty="0">
                <a:solidFill>
                  <a:srgbClr val="FFCC00"/>
                </a:solidFill>
                <a:latin typeface="United Sans Reg Light"/>
                <a:cs typeface="United Sans Reg Light"/>
              </a:rPr>
            </a:br>
            <a:r>
              <a:rPr lang="en-US" sz="2800" dirty="0">
                <a:solidFill>
                  <a:srgbClr val="FFCC00"/>
                </a:solidFill>
                <a:latin typeface="United Sans Reg Light"/>
                <a:cs typeface="United Sans Reg Light"/>
              </a:rPr>
              <a:t/>
            </a:r>
            <a:br>
              <a:rPr lang="en-US" sz="2800" dirty="0">
                <a:solidFill>
                  <a:srgbClr val="FFCC00"/>
                </a:solidFill>
                <a:latin typeface="United Sans Reg Light"/>
                <a:cs typeface="United Sans Reg Light"/>
              </a:rPr>
            </a:br>
            <a:r>
              <a:rPr lang="en-US" sz="2800" dirty="0">
                <a:solidFill>
                  <a:srgbClr val="FFCC00"/>
                </a:solidFill>
                <a:latin typeface="United Sans Reg Light"/>
                <a:cs typeface="United Sans Reg Light"/>
              </a:rPr>
              <a:t>Office: 10</a:t>
            </a:r>
            <a:r>
              <a:rPr lang="en-US" sz="2800" baseline="30000" dirty="0">
                <a:solidFill>
                  <a:srgbClr val="FFCC00"/>
                </a:solidFill>
                <a:latin typeface="United Sans Reg Light"/>
                <a:cs typeface="United Sans Reg Light"/>
              </a:rPr>
              <a:t>th</a:t>
            </a:r>
            <a:r>
              <a:rPr lang="en-US" sz="2800" dirty="0">
                <a:solidFill>
                  <a:srgbClr val="FFCC00"/>
                </a:solidFill>
                <a:latin typeface="United Sans Reg Light"/>
                <a:cs typeface="United Sans Reg Light"/>
              </a:rPr>
              <a:t> &amp; Mill</a:t>
            </a:r>
            <a:endParaRPr lang="en-US" sz="2400" dirty="0" smtClean="0">
              <a:solidFill>
                <a:srgbClr val="FFCC00"/>
              </a:solidFill>
              <a:latin typeface="United Sans Reg Light"/>
              <a:cs typeface="United Sans Reg Ligh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78933" y="1811867"/>
            <a:ext cx="4013200" cy="0"/>
          </a:xfrm>
          <a:prstGeom prst="line">
            <a:avLst/>
          </a:prstGeom>
          <a:ln w="12700">
            <a:solidFill>
              <a:srgbClr val="FFCC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_stacked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23" y="5960535"/>
            <a:ext cx="505736" cy="61383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0399" y="660401"/>
            <a:ext cx="7772400" cy="1270000"/>
          </a:xfrm>
        </p:spPr>
        <p:txBody>
          <a:bodyPr>
            <a:normAutofit/>
          </a:bodyPr>
          <a:lstStyle/>
          <a:p>
            <a:pPr algn="l"/>
            <a:r>
              <a:rPr lang="en-US" sz="4000" smtClean="0">
                <a:solidFill>
                  <a:srgbClr val="FFCC00"/>
                </a:solidFill>
                <a:latin typeface="United Serif SemiExt Light"/>
                <a:cs typeface="United Serif SemiExt Light"/>
              </a:rPr>
              <a:t>Contact Me</a:t>
            </a:r>
            <a:endParaRPr lang="en-US" sz="4000" dirty="0">
              <a:solidFill>
                <a:srgbClr val="FFCC00"/>
              </a:solidFill>
              <a:latin typeface="United Serif SemiExt Light"/>
              <a:cs typeface="United Serif Semi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668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esh.ai"/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845">
            <a:off x="-1699441" y="4577482"/>
            <a:ext cx="11930880" cy="827575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59705"/>
            <a:ext cx="6400800" cy="557389"/>
          </a:xfrm>
        </p:spPr>
        <p:txBody>
          <a:bodyPr/>
          <a:lstStyle/>
          <a:p>
            <a:pPr algn="l"/>
            <a:r>
              <a:rPr lang="en-US" sz="2000" kern="1100" spc="100" dirty="0" smtClean="0">
                <a:solidFill>
                  <a:srgbClr val="FFCC00"/>
                </a:solidFill>
                <a:latin typeface="BauerBodoni BlackItalic"/>
                <a:cs typeface="BauerBodoni BlackItalic"/>
              </a:rPr>
              <a:t>Goals:</a:t>
            </a:r>
          </a:p>
          <a:p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85800" y="2635954"/>
            <a:ext cx="6400800" cy="274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18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Media Ambassadors Program: Identify </a:t>
            </a:r>
            <a:r>
              <a:rPr lang="en-US" sz="1800" dirty="0">
                <a:solidFill>
                  <a:srgbClr val="FFCC00"/>
                </a:solidFill>
                <a:latin typeface="United Sans Reg Light"/>
                <a:cs typeface="United Sans Reg Light"/>
              </a:rPr>
              <a:t>experts in key, always-in-the-news, </a:t>
            </a:r>
            <a:r>
              <a:rPr lang="en-US" sz="18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issues</a:t>
            </a:r>
            <a:br>
              <a:rPr lang="en-US" sz="18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</a:br>
            <a:endParaRPr lang="en-US" sz="1800" dirty="0">
              <a:solidFill>
                <a:srgbClr val="FFCC00"/>
              </a:solidFill>
              <a:latin typeface="United Sans Reg Light"/>
              <a:cs typeface="United Sans Reg Light"/>
            </a:endParaRPr>
          </a:p>
          <a:p>
            <a:pPr marL="742950" lvl="1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18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Provide media training</a:t>
            </a:r>
            <a:br>
              <a:rPr lang="en-US" sz="18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</a:br>
            <a:endParaRPr lang="en-US" sz="1800" dirty="0">
              <a:solidFill>
                <a:srgbClr val="FFCC00"/>
              </a:solidFill>
              <a:latin typeface="United Sans Reg Light"/>
              <a:cs typeface="United Sans Reg Light"/>
            </a:endParaRPr>
          </a:p>
          <a:p>
            <a:pPr marL="742950" lvl="1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18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Proactively pitch those faculty members to national media to use as expert sources</a:t>
            </a:r>
          </a:p>
          <a:p>
            <a:pPr marL="1200150" lvl="2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14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Campus communicators focus on local outreach</a:t>
            </a:r>
            <a:endParaRPr lang="en-US" sz="1400" dirty="0">
              <a:solidFill>
                <a:srgbClr val="FFCC00"/>
              </a:solidFill>
              <a:latin typeface="United Sans Reg Light"/>
              <a:cs typeface="United Sans Reg Light"/>
            </a:endParaRPr>
          </a:p>
          <a:p>
            <a:pPr algn="l"/>
            <a:endParaRPr lang="en-US" sz="1800" dirty="0" smtClean="0">
              <a:solidFill>
                <a:srgbClr val="FFCC00"/>
              </a:solidFill>
              <a:latin typeface="United Sans Reg Light"/>
              <a:cs typeface="United Sans Reg Ligh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78933" y="1811867"/>
            <a:ext cx="4013200" cy="0"/>
          </a:xfrm>
          <a:prstGeom prst="line">
            <a:avLst/>
          </a:prstGeom>
          <a:ln w="12700">
            <a:solidFill>
              <a:srgbClr val="FFCC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_stacked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23" y="5960535"/>
            <a:ext cx="505736" cy="61383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0399" y="660401"/>
            <a:ext cx="7772400" cy="1270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FFCC00"/>
                </a:solidFill>
                <a:latin typeface="United Serif SemiExt Light"/>
                <a:cs typeface="United Serif SemiExt Light"/>
              </a:rPr>
              <a:t>Media Relations</a:t>
            </a:r>
            <a:endParaRPr lang="en-US" sz="4000" dirty="0">
              <a:solidFill>
                <a:srgbClr val="FFCC00"/>
              </a:solidFill>
              <a:latin typeface="United Serif SemiExt Light"/>
              <a:cs typeface="United Serif Semi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835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esh.ai"/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845">
            <a:off x="-1699441" y="4577482"/>
            <a:ext cx="11930880" cy="827575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59705"/>
            <a:ext cx="6400800" cy="557389"/>
          </a:xfrm>
        </p:spPr>
        <p:txBody>
          <a:bodyPr/>
          <a:lstStyle/>
          <a:p>
            <a:pPr algn="l"/>
            <a:r>
              <a:rPr lang="en-US" sz="1800" i="1" kern="1100" spc="100" dirty="0" smtClean="0">
                <a:solidFill>
                  <a:srgbClr val="FFCC00"/>
                </a:solidFill>
                <a:latin typeface="BauerBodoni BlackItalic"/>
                <a:cs typeface="BauerBodoni BlackItalic"/>
              </a:rPr>
              <a:t>Data from 2/13/2015 – 4/24/2015</a:t>
            </a:r>
          </a:p>
          <a:p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758544" y="2289527"/>
            <a:ext cx="6400800" cy="3399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400"/>
              </a:spcAft>
              <a:buSzPct val="75000"/>
            </a:pPr>
            <a:endParaRPr lang="en-US" dirty="0">
              <a:solidFill>
                <a:srgbClr val="FFCC00"/>
              </a:solidFill>
              <a:latin typeface="United Sans Reg Light"/>
              <a:cs typeface="United Sans Reg Light"/>
            </a:endParaRPr>
          </a:p>
          <a:p>
            <a:pPr marL="285750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20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62 story pitches</a:t>
            </a:r>
            <a:br>
              <a:rPr lang="en-US" sz="20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</a:br>
            <a:endParaRPr lang="en-US" sz="2000" dirty="0" smtClean="0">
              <a:solidFill>
                <a:srgbClr val="FFCC00"/>
              </a:solidFill>
              <a:latin typeface="United Sans Reg Light"/>
              <a:cs typeface="United Sans Reg Light"/>
            </a:endParaRPr>
          </a:p>
          <a:p>
            <a:pPr marL="285750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20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36 faculty placements, more to come</a:t>
            </a:r>
            <a:br>
              <a:rPr lang="en-US" sz="20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</a:br>
            <a:endParaRPr lang="en-US" sz="2000" dirty="0">
              <a:solidFill>
                <a:srgbClr val="FFCC00"/>
              </a:solidFill>
              <a:latin typeface="United Sans Reg Light"/>
              <a:cs typeface="United Sans Reg Light"/>
            </a:endParaRPr>
          </a:p>
          <a:p>
            <a:pPr marL="285750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20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Key to early success: </a:t>
            </a:r>
          </a:p>
          <a:p>
            <a:pPr marL="742950" lvl="1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16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Building relationships with The Conversation</a:t>
            </a:r>
            <a:endParaRPr lang="en-US" sz="1600" dirty="0">
              <a:solidFill>
                <a:srgbClr val="FFCC00"/>
              </a:solidFill>
              <a:latin typeface="United Sans Reg Light"/>
              <a:cs typeface="United Sans Reg Ligh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78933" y="1811867"/>
            <a:ext cx="4013200" cy="0"/>
          </a:xfrm>
          <a:prstGeom prst="line">
            <a:avLst/>
          </a:prstGeom>
          <a:ln w="12700">
            <a:solidFill>
              <a:srgbClr val="FFCC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_stacked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23" y="5960535"/>
            <a:ext cx="505736" cy="61383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0399" y="660401"/>
            <a:ext cx="7772400" cy="1270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FFCC00"/>
                </a:solidFill>
                <a:latin typeface="United Serif SemiExt Light"/>
                <a:cs typeface="United Serif SemiExt Light"/>
              </a:rPr>
              <a:t>Results</a:t>
            </a:r>
            <a:endParaRPr lang="en-US" sz="4000" dirty="0">
              <a:solidFill>
                <a:srgbClr val="FFCC00"/>
              </a:solidFill>
              <a:latin typeface="United Serif SemiExt Light"/>
              <a:cs typeface="United Serif Semi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91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esh.ai"/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845">
            <a:off x="-1699441" y="4577482"/>
            <a:ext cx="11930880" cy="827575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59705"/>
            <a:ext cx="6400800" cy="557389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200" kern="1100" spc="100" dirty="0">
                <a:solidFill>
                  <a:srgbClr val="FFCC00"/>
                </a:solidFill>
                <a:latin typeface="BauerBodoni BlackItalic"/>
                <a:cs typeface="BauerBodoni BlackItalic"/>
              </a:rPr>
              <a:t>M</a:t>
            </a:r>
            <a:r>
              <a:rPr lang="en-US" sz="2200" kern="1100" spc="100" dirty="0" smtClean="0">
                <a:solidFill>
                  <a:srgbClr val="FFCC00"/>
                </a:solidFill>
                <a:latin typeface="BauerBodoni BlackItalic"/>
                <a:cs typeface="BauerBodoni BlackItalic"/>
              </a:rPr>
              <a:t>edia site for commentary from academics</a:t>
            </a:r>
            <a:r>
              <a:rPr lang="en-US" sz="2000" kern="1100" spc="100" dirty="0" smtClean="0">
                <a:solidFill>
                  <a:srgbClr val="FFCC00"/>
                </a:solidFill>
                <a:latin typeface="BauerBodoni BlackItalic"/>
                <a:cs typeface="BauerBodoni BlackItalic"/>
              </a:rPr>
              <a:t/>
            </a:r>
            <a:br>
              <a:rPr lang="en-US" sz="2000" kern="1100" spc="100" dirty="0" smtClean="0">
                <a:solidFill>
                  <a:srgbClr val="FFCC00"/>
                </a:solidFill>
                <a:latin typeface="BauerBodoni BlackItalic"/>
                <a:cs typeface="BauerBodoni BlackItalic"/>
              </a:rPr>
            </a:br>
            <a:endParaRPr lang="en-US" sz="2000" kern="1100" spc="100" dirty="0" smtClean="0">
              <a:solidFill>
                <a:srgbClr val="FFCC00"/>
              </a:solidFill>
              <a:latin typeface="BauerBodoni BlackItalic"/>
              <a:cs typeface="BauerBodoni BlackItalic"/>
            </a:endParaRPr>
          </a:p>
          <a:p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85800" y="2635953"/>
            <a:ext cx="6866467" cy="387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1800" b="1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Daily requests and </a:t>
            </a:r>
            <a:r>
              <a:rPr lang="en-US" sz="1800" b="1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story pitches</a:t>
            </a:r>
            <a:br>
              <a:rPr lang="en-US" sz="1800" b="1" smtClean="0">
                <a:solidFill>
                  <a:srgbClr val="FFCC00"/>
                </a:solidFill>
                <a:latin typeface="United Sans Reg Light"/>
                <a:cs typeface="United Sans Reg Light"/>
              </a:rPr>
            </a:br>
            <a:endParaRPr lang="en-US" sz="1800" b="1" dirty="0" smtClean="0">
              <a:solidFill>
                <a:srgbClr val="FFCC00"/>
              </a:solidFill>
              <a:latin typeface="United Sans Reg Light"/>
              <a:cs typeface="United Sans Reg Light"/>
            </a:endParaRPr>
          </a:p>
          <a:p>
            <a:pPr marL="285750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1800" b="1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Funders</a:t>
            </a:r>
            <a:r>
              <a:rPr lang="en-US" sz="18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: </a:t>
            </a:r>
          </a:p>
          <a:p>
            <a:pPr marL="742950" lvl="1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18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Alfred P. Sloan Foundation, Hewlett Foundation, Robert Wood Johnson Foundation </a:t>
            </a:r>
            <a:br>
              <a:rPr lang="en-US" sz="18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</a:br>
            <a:endParaRPr lang="en-US" sz="1800" dirty="0" smtClean="0">
              <a:solidFill>
                <a:srgbClr val="FFCC00"/>
              </a:solidFill>
              <a:latin typeface="United Sans Reg Light"/>
              <a:cs typeface="United Sans Reg Light"/>
            </a:endParaRPr>
          </a:p>
          <a:p>
            <a:pPr marL="285750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1800" b="1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Managing Editors &amp; Advisors: </a:t>
            </a:r>
          </a:p>
          <a:p>
            <a:pPr marL="742950" lvl="1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18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Boston Globe, The Guardian, BBC, TED Content Producer Founder for the Center for Public Integrity</a:t>
            </a:r>
          </a:p>
          <a:p>
            <a:pPr marL="285750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endParaRPr lang="en-US" sz="1800" dirty="0" smtClean="0">
              <a:solidFill>
                <a:srgbClr val="FFCC00"/>
              </a:solidFill>
              <a:latin typeface="United Sans Reg Light"/>
              <a:cs typeface="United Sans Reg Light"/>
            </a:endParaRPr>
          </a:p>
          <a:p>
            <a:pPr algn="l">
              <a:spcAft>
                <a:spcPts val="400"/>
              </a:spcAft>
              <a:buSzPct val="75000"/>
            </a:pPr>
            <a:endParaRPr lang="en-US" sz="1800" dirty="0" smtClean="0">
              <a:solidFill>
                <a:srgbClr val="FFCC00"/>
              </a:solidFill>
              <a:latin typeface="United Sans Reg Light"/>
              <a:cs typeface="United Sans Reg Ligh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78933" y="1811867"/>
            <a:ext cx="4013200" cy="0"/>
          </a:xfrm>
          <a:prstGeom prst="line">
            <a:avLst/>
          </a:prstGeom>
          <a:ln w="12700">
            <a:solidFill>
              <a:srgbClr val="FFCC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_stacked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23" y="5960535"/>
            <a:ext cx="505736" cy="613832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0399" y="660401"/>
            <a:ext cx="7772400" cy="1270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FFCC00"/>
                </a:solidFill>
                <a:latin typeface="United Serif SemiExt Light"/>
                <a:cs typeface="United Serif SemiExt Light"/>
              </a:rPr>
              <a:t>The Conversation</a:t>
            </a:r>
            <a:endParaRPr lang="en-US" sz="4000" dirty="0">
              <a:solidFill>
                <a:srgbClr val="FFCC00"/>
              </a:solidFill>
              <a:latin typeface="United Serif SemiExt Light"/>
              <a:cs typeface="United Serif Semi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109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esh.ai"/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845">
            <a:off x="-1699441" y="4577482"/>
            <a:ext cx="11930880" cy="827575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59705"/>
            <a:ext cx="6400800" cy="55738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kern="1100" spc="100" dirty="0">
                <a:solidFill>
                  <a:srgbClr val="FFCC00"/>
                </a:solidFill>
                <a:latin typeface="BauerBodoni BlackItalic"/>
                <a:cs typeface="BauerBodoni BlackItalic"/>
              </a:rPr>
              <a:t>M</a:t>
            </a:r>
            <a:r>
              <a:rPr lang="en-US" sz="2000" kern="1100" spc="100" dirty="0" smtClean="0">
                <a:solidFill>
                  <a:srgbClr val="FFCC00"/>
                </a:solidFill>
                <a:latin typeface="BauerBodoni BlackItalic"/>
                <a:cs typeface="BauerBodoni BlackItalic"/>
              </a:rPr>
              <a:t>edia site for commentary from academics</a:t>
            </a:r>
            <a:br>
              <a:rPr lang="en-US" sz="2000" kern="1100" spc="100" dirty="0" smtClean="0">
                <a:solidFill>
                  <a:srgbClr val="FFCC00"/>
                </a:solidFill>
                <a:latin typeface="BauerBodoni BlackItalic"/>
                <a:cs typeface="BauerBodoni BlackItalic"/>
              </a:rPr>
            </a:br>
            <a:endParaRPr lang="en-US" sz="2000" kern="1100" spc="100" dirty="0" smtClean="0">
              <a:solidFill>
                <a:srgbClr val="FFCC00"/>
              </a:solidFill>
              <a:latin typeface="BauerBodoni BlackItalic"/>
              <a:cs typeface="BauerBodoni BlackItalic"/>
            </a:endParaRPr>
          </a:p>
          <a:p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85800" y="2635953"/>
            <a:ext cx="6866467" cy="387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1800" b="1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Funders</a:t>
            </a:r>
            <a:r>
              <a:rPr lang="en-US" sz="18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: Alfred P. Sloan Foundation, Hewlett Foundation, Robert Wood Johnson Foundation </a:t>
            </a:r>
            <a:br>
              <a:rPr lang="en-US" sz="18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</a:br>
            <a:endParaRPr lang="en-US" sz="1800" dirty="0" smtClean="0">
              <a:solidFill>
                <a:srgbClr val="FFCC00"/>
              </a:solidFill>
              <a:latin typeface="United Sans Reg Light"/>
              <a:cs typeface="United Sans Reg Light"/>
            </a:endParaRPr>
          </a:p>
          <a:p>
            <a:pPr marL="285750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18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Managing Editors &amp; Advisors: Boston Globe, The Guardian, BBC, TED Content Producer Founder for the Center for Public Integrity</a:t>
            </a:r>
          </a:p>
          <a:p>
            <a:pPr marL="285750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endParaRPr lang="en-US" sz="1800" dirty="0" smtClean="0">
              <a:solidFill>
                <a:srgbClr val="FFCC00"/>
              </a:solidFill>
              <a:latin typeface="United Sans Reg Light"/>
              <a:cs typeface="United Sans Reg Light"/>
            </a:endParaRPr>
          </a:p>
          <a:p>
            <a:pPr algn="l">
              <a:spcAft>
                <a:spcPts val="400"/>
              </a:spcAft>
              <a:buSzPct val="75000"/>
            </a:pPr>
            <a:endParaRPr lang="en-US" sz="1800" dirty="0" smtClean="0">
              <a:solidFill>
                <a:srgbClr val="FFCC00"/>
              </a:solidFill>
              <a:latin typeface="United Sans Reg Light"/>
              <a:cs typeface="United Sans Reg Ligh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78933" y="1811867"/>
            <a:ext cx="4013200" cy="0"/>
          </a:xfrm>
          <a:prstGeom prst="line">
            <a:avLst/>
          </a:prstGeom>
          <a:ln w="12700">
            <a:solidFill>
              <a:srgbClr val="FFCC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_stacked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23" y="5960535"/>
            <a:ext cx="505736" cy="613832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0399" y="660401"/>
            <a:ext cx="7772400" cy="1270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FFCC00"/>
                </a:solidFill>
                <a:latin typeface="United Serif SemiExt Light"/>
                <a:cs typeface="United Serif SemiExt Light"/>
              </a:rPr>
              <a:t>The Conversation</a:t>
            </a:r>
            <a:endParaRPr lang="en-US" sz="4000" dirty="0">
              <a:solidFill>
                <a:srgbClr val="FFCC00"/>
              </a:solidFill>
              <a:latin typeface="United Serif SemiExt Light"/>
              <a:cs typeface="United Serif SemiExt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81" y="132247"/>
            <a:ext cx="7225653" cy="65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7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esh.ai"/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845">
            <a:off x="-2053667" y="4591030"/>
            <a:ext cx="11930880" cy="8275755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685800" y="2187925"/>
            <a:ext cx="6866467" cy="387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1800" dirty="0" err="1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im</a:t>
            </a:r>
            <a:r>
              <a:rPr lang="en-US" sz="18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 </a:t>
            </a:r>
            <a:r>
              <a:rPr lang="en-US" sz="1800" dirty="0">
                <a:solidFill>
                  <a:srgbClr val="FFCC00"/>
                </a:solidFill>
                <a:latin typeface="United Sans Reg Light"/>
                <a:cs typeface="United Sans Reg Light"/>
              </a:rPr>
              <a:t>ac </a:t>
            </a:r>
            <a:r>
              <a:rPr lang="en-US" sz="1800" dirty="0" err="1">
                <a:solidFill>
                  <a:srgbClr val="FFCC00"/>
                </a:solidFill>
                <a:latin typeface="United Sans Reg Light"/>
                <a:cs typeface="United Sans Reg Light"/>
              </a:rPr>
              <a:t>nisl</a:t>
            </a:r>
            <a:r>
              <a:rPr lang="en-US" sz="1800" dirty="0">
                <a:solidFill>
                  <a:srgbClr val="FFCC00"/>
                </a:solidFill>
                <a:latin typeface="United Sans Reg Light"/>
                <a:cs typeface="United Sans Reg Light"/>
              </a:rPr>
              <a:t> </a:t>
            </a:r>
            <a:r>
              <a:rPr lang="en-US" sz="1800" dirty="0" err="1">
                <a:solidFill>
                  <a:srgbClr val="FFCC00"/>
                </a:solidFill>
                <a:latin typeface="United Sans Reg Light"/>
                <a:cs typeface="United Sans Reg Light"/>
              </a:rPr>
              <a:t>rutrum</a:t>
            </a:r>
            <a:r>
              <a:rPr lang="en-US" sz="1800" dirty="0">
                <a:solidFill>
                  <a:srgbClr val="FFCC00"/>
                </a:solidFill>
                <a:latin typeface="United Sans Reg Light"/>
                <a:cs typeface="United Sans Reg Light"/>
              </a:rPr>
              <a:t> </a:t>
            </a:r>
            <a:r>
              <a:rPr lang="en-US" sz="1800" dirty="0" err="1">
                <a:solidFill>
                  <a:srgbClr val="FFCC00"/>
                </a:solidFill>
                <a:latin typeface="United Sans Reg Light"/>
                <a:cs typeface="United Sans Reg Light"/>
              </a:rPr>
              <a:t>vulputate</a:t>
            </a:r>
            <a:r>
              <a:rPr lang="en-US" sz="1800" dirty="0">
                <a:solidFill>
                  <a:srgbClr val="FFCC00"/>
                </a:solidFill>
                <a:latin typeface="United Sans Reg Light"/>
                <a:cs typeface="United Sans Reg Light"/>
              </a:rPr>
              <a:t>. </a:t>
            </a:r>
            <a:endParaRPr lang="en-US" sz="1800" dirty="0" smtClean="0">
              <a:solidFill>
                <a:srgbClr val="FFCC00"/>
              </a:solidFill>
              <a:latin typeface="United Sans Reg Light"/>
              <a:cs typeface="United Sans Reg Ligh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78933" y="1811867"/>
            <a:ext cx="4013200" cy="0"/>
          </a:xfrm>
          <a:prstGeom prst="line">
            <a:avLst/>
          </a:prstGeom>
          <a:ln w="12700">
            <a:solidFill>
              <a:srgbClr val="FFCC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_stacked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23" y="5960535"/>
            <a:ext cx="505736" cy="61383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0399" y="660401"/>
            <a:ext cx="7772400" cy="1270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FFCC00"/>
                </a:solidFill>
                <a:latin typeface="United Serif SemiExt Light"/>
                <a:cs typeface="United Serif SemiExt Light"/>
              </a:rPr>
              <a:t>Examples</a:t>
            </a:r>
            <a:endParaRPr lang="en-US" sz="4000" dirty="0">
              <a:solidFill>
                <a:srgbClr val="FFCC00"/>
              </a:solidFill>
              <a:latin typeface="United Serif SemiExt Light"/>
              <a:cs typeface="United Serif SemiExt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56" y="71856"/>
            <a:ext cx="4120684" cy="30974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3907" t="2179" r="11596" b="-653"/>
          <a:stretch/>
        </p:blipFill>
        <p:spPr>
          <a:xfrm>
            <a:off x="4722500" y="70848"/>
            <a:ext cx="4263101" cy="6642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l="19292" t="7922" r="43286" b="3993"/>
          <a:stretch/>
        </p:blipFill>
        <p:spPr>
          <a:xfrm>
            <a:off x="1108658" y="3298045"/>
            <a:ext cx="2579880" cy="341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esh.ai"/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845">
            <a:off x="-1699441" y="4544530"/>
            <a:ext cx="11930880" cy="8275755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685800" y="2187925"/>
            <a:ext cx="6866467" cy="387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endParaRPr lang="en-US" sz="1800" dirty="0" smtClean="0">
              <a:solidFill>
                <a:srgbClr val="FFCC00"/>
              </a:solidFill>
              <a:latin typeface="United Sans Reg Light"/>
              <a:cs typeface="United Sans Reg Ligh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78933" y="1811867"/>
            <a:ext cx="4013200" cy="0"/>
          </a:xfrm>
          <a:prstGeom prst="line">
            <a:avLst/>
          </a:prstGeom>
          <a:ln w="12700">
            <a:solidFill>
              <a:srgbClr val="FFCC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_stacked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23" y="5960535"/>
            <a:ext cx="505736" cy="61383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0399" y="660401"/>
            <a:ext cx="7772400" cy="1270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FFCC00"/>
                </a:solidFill>
                <a:latin typeface="United Serif SemiExt Light"/>
                <a:cs typeface="United Serif SemiExt Light"/>
              </a:rPr>
              <a:t> </a:t>
            </a:r>
            <a:endParaRPr lang="en-US" sz="4000" dirty="0">
              <a:solidFill>
                <a:srgbClr val="FFCC00"/>
              </a:solidFill>
              <a:latin typeface="United Serif SemiExt Light"/>
              <a:cs typeface="United Serif SemiExt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25780" t="11856" r="38440" b="26249"/>
          <a:stretch/>
        </p:blipFill>
        <p:spPr>
          <a:xfrm>
            <a:off x="174957" y="82831"/>
            <a:ext cx="3406036" cy="33143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32752" t="8023" r="31605" b="18991"/>
          <a:stretch/>
        </p:blipFill>
        <p:spPr>
          <a:xfrm>
            <a:off x="376409" y="3513917"/>
            <a:ext cx="3067789" cy="3239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l="30550" t="10876" r="31835" b="9612"/>
          <a:stretch/>
        </p:blipFill>
        <p:spPr>
          <a:xfrm>
            <a:off x="3816097" y="82831"/>
            <a:ext cx="5182318" cy="657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esh.ai"/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845">
            <a:off x="-1699441" y="4577482"/>
            <a:ext cx="11930880" cy="8275755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685800" y="2187925"/>
            <a:ext cx="6866467" cy="387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24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New Media Ambassadors Website</a:t>
            </a:r>
            <a:br>
              <a:rPr lang="en-US" sz="24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</a:br>
            <a:endParaRPr lang="en-US" sz="2400" dirty="0" smtClean="0">
              <a:solidFill>
                <a:srgbClr val="FFCC00"/>
              </a:solidFill>
              <a:latin typeface="United Sans Reg Light"/>
              <a:cs typeface="United Sans Reg Light"/>
            </a:endParaRPr>
          </a:p>
          <a:p>
            <a:pPr marL="285750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24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Media Training</a:t>
            </a:r>
            <a:br>
              <a:rPr lang="en-US" sz="24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</a:br>
            <a:endParaRPr lang="en-US" sz="2400" dirty="0" smtClean="0">
              <a:solidFill>
                <a:srgbClr val="FFCC00"/>
              </a:solidFill>
              <a:latin typeface="United Sans Reg Light"/>
              <a:cs typeface="United Sans Reg Light"/>
            </a:endParaRPr>
          </a:p>
          <a:p>
            <a:pPr marL="285750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24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Targeted Twitter Outreach</a:t>
            </a:r>
            <a:br>
              <a:rPr lang="en-US" sz="24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</a:br>
            <a:endParaRPr lang="en-US" sz="2400" dirty="0" smtClean="0">
              <a:solidFill>
                <a:srgbClr val="FFCC00"/>
              </a:solidFill>
              <a:latin typeface="United Sans Reg Light"/>
              <a:cs typeface="United Sans Reg Light"/>
            </a:endParaRPr>
          </a:p>
          <a:p>
            <a:pPr marL="285750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2400" dirty="0" smtClean="0">
                <a:solidFill>
                  <a:srgbClr val="FFCC00"/>
                </a:solidFill>
                <a:latin typeface="United Sans Reg Light"/>
                <a:cs typeface="United Sans Reg Light"/>
              </a:rPr>
              <a:t>“Ducks In the News” Outreach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78933" y="1811867"/>
            <a:ext cx="4013200" cy="0"/>
          </a:xfrm>
          <a:prstGeom prst="line">
            <a:avLst/>
          </a:prstGeom>
          <a:ln w="12700">
            <a:solidFill>
              <a:srgbClr val="FFCC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_stacked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23" y="5960535"/>
            <a:ext cx="505736" cy="61383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0399" y="660401"/>
            <a:ext cx="7772400" cy="1270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FFCC00"/>
                </a:solidFill>
                <a:latin typeface="United Serif SemiExt Light"/>
                <a:cs typeface="United Serif SemiExt Light"/>
              </a:rPr>
              <a:t>What’s Next?</a:t>
            </a:r>
            <a:endParaRPr lang="en-US" sz="4000" dirty="0">
              <a:solidFill>
                <a:srgbClr val="FFCC00"/>
              </a:solidFill>
              <a:latin typeface="United Serif SemiExt Light"/>
              <a:cs typeface="United Serif Semi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156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esh.ai"/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845">
            <a:off x="-1699441" y="4577482"/>
            <a:ext cx="11930880" cy="8275755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685800" y="2187925"/>
            <a:ext cx="6866467" cy="387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2400" dirty="0">
                <a:solidFill>
                  <a:srgbClr val="FFCC00"/>
                </a:solidFill>
                <a:latin typeface="United Sans Reg Light"/>
                <a:cs typeface="United Sans Reg Light"/>
              </a:rPr>
              <a:t>Look for stories with national legs</a:t>
            </a:r>
            <a:br>
              <a:rPr lang="en-US" sz="2400" dirty="0">
                <a:solidFill>
                  <a:srgbClr val="FFCC00"/>
                </a:solidFill>
                <a:latin typeface="United Sans Reg Light"/>
                <a:cs typeface="United Sans Reg Light"/>
              </a:rPr>
            </a:br>
            <a:endParaRPr lang="en-US" sz="2400" dirty="0">
              <a:solidFill>
                <a:srgbClr val="FFCC00"/>
              </a:solidFill>
              <a:latin typeface="United Sans Reg Light"/>
              <a:cs typeface="United Sans Reg Light"/>
            </a:endParaRPr>
          </a:p>
          <a:p>
            <a:pPr marL="285750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2400" dirty="0">
                <a:solidFill>
                  <a:srgbClr val="FFCC00"/>
                </a:solidFill>
                <a:latin typeface="United Sans Reg Light"/>
                <a:cs typeface="United Sans Reg Light"/>
              </a:rPr>
              <a:t>Look for faculty members who have expertise in issues that are in the news</a:t>
            </a:r>
            <a:br>
              <a:rPr lang="en-US" sz="2400" dirty="0">
                <a:solidFill>
                  <a:srgbClr val="FFCC00"/>
                </a:solidFill>
                <a:latin typeface="United Sans Reg Light"/>
                <a:cs typeface="United Sans Reg Light"/>
              </a:rPr>
            </a:br>
            <a:endParaRPr lang="en-US" sz="2400" dirty="0">
              <a:solidFill>
                <a:srgbClr val="FFCC00"/>
              </a:solidFill>
              <a:latin typeface="United Sans Reg Light"/>
              <a:cs typeface="United Sans Reg Light"/>
            </a:endParaRPr>
          </a:p>
          <a:p>
            <a:pPr marL="285750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2400" dirty="0">
                <a:solidFill>
                  <a:srgbClr val="FFCC00"/>
                </a:solidFill>
                <a:latin typeface="United Sans Reg Light"/>
                <a:cs typeface="United Sans Reg Light"/>
              </a:rPr>
              <a:t>Send them my way</a:t>
            </a:r>
            <a:br>
              <a:rPr lang="en-US" sz="2400" dirty="0">
                <a:solidFill>
                  <a:srgbClr val="FFCC00"/>
                </a:solidFill>
                <a:latin typeface="United Sans Reg Light"/>
                <a:cs typeface="United Sans Reg Light"/>
              </a:rPr>
            </a:br>
            <a:endParaRPr lang="en-US" sz="2400" dirty="0">
              <a:solidFill>
                <a:srgbClr val="FFCC00"/>
              </a:solidFill>
              <a:latin typeface="United Sans Reg Light"/>
              <a:cs typeface="United Sans Reg Light"/>
            </a:endParaRPr>
          </a:p>
          <a:p>
            <a:pPr marL="285750" indent="-285750" algn="l">
              <a:spcAft>
                <a:spcPts val="400"/>
              </a:spcAft>
              <a:buSzPct val="75000"/>
              <a:buBlip>
                <a:blip r:embed="rId3"/>
              </a:buBlip>
            </a:pPr>
            <a:r>
              <a:rPr lang="en-US" sz="2400" dirty="0">
                <a:solidFill>
                  <a:srgbClr val="FFCC00"/>
                </a:solidFill>
                <a:latin typeface="United Sans Reg Light"/>
                <a:cs typeface="United Sans Reg Light"/>
              </a:rPr>
              <a:t>Encourage faculty to sign up for media training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78933" y="1811867"/>
            <a:ext cx="4013200" cy="0"/>
          </a:xfrm>
          <a:prstGeom prst="line">
            <a:avLst/>
          </a:prstGeom>
          <a:ln w="12700">
            <a:solidFill>
              <a:srgbClr val="FFCC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_stacked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23" y="5960535"/>
            <a:ext cx="505736" cy="61383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0399" y="660401"/>
            <a:ext cx="7772400" cy="1270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FFCC00"/>
                </a:solidFill>
                <a:latin typeface="United Serif SemiExt Light"/>
                <a:cs typeface="United Serif SemiExt Light"/>
              </a:rPr>
              <a:t>Get Involved</a:t>
            </a:r>
            <a:endParaRPr lang="en-US" sz="4000" dirty="0">
              <a:solidFill>
                <a:srgbClr val="FFCC00"/>
              </a:solidFill>
              <a:latin typeface="United Serif SemiExt Light"/>
              <a:cs typeface="United Serif Semi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169885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UO_PowerPoint_Template</Template>
  <TotalTime>254</TotalTime>
  <Words>93</Words>
  <Application>Microsoft Office PowerPoint</Application>
  <PresentationFormat>On-screen Show (4:3)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BauerBodoni BlackItalic</vt:lpstr>
      <vt:lpstr>Calibri</vt:lpstr>
      <vt:lpstr>United Sans Reg Light</vt:lpstr>
      <vt:lpstr>United Serif SemiExt Light</vt:lpstr>
      <vt:lpstr>Office Theme</vt:lpstr>
      <vt:lpstr>Media Relations Manager</vt:lpstr>
      <vt:lpstr>Media Relations</vt:lpstr>
      <vt:lpstr>Results</vt:lpstr>
      <vt:lpstr>The Conversation</vt:lpstr>
      <vt:lpstr>The Conversation</vt:lpstr>
      <vt:lpstr>Examples</vt:lpstr>
      <vt:lpstr> </vt:lpstr>
      <vt:lpstr>What’s Next?</vt:lpstr>
      <vt:lpstr>Get Involved</vt:lpstr>
      <vt:lpstr>Contact Me</vt:lpstr>
    </vt:vector>
  </TitlesOfParts>
  <Company>University of Oregon Advancement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Molly Blancett</dc:creator>
  <cp:lastModifiedBy>Molly Blancett</cp:lastModifiedBy>
  <cp:revision>52</cp:revision>
  <dcterms:created xsi:type="dcterms:W3CDTF">2015-04-23T14:25:09Z</dcterms:created>
  <dcterms:modified xsi:type="dcterms:W3CDTF">2015-04-30T18:56:49Z</dcterms:modified>
</cp:coreProperties>
</file>